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86317-1798-1B45-87F0-378C0DC4A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1DD2F088-7282-CC44-9E4E-988416CC8152}" type="datetimeFigureOut">
              <a:rPr lang="en-US" smtClean="0"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1351E84-04D6-A345-A677-2B7D2E91E8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73338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/>
              <a:t>Writing Complex Sentences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5"/>
          <p:cNvSpPr txBox="1">
            <a:spLocks noChangeArrowheads="1"/>
          </p:cNvSpPr>
          <p:nvPr/>
        </p:nvSpPr>
        <p:spPr bwMode="auto">
          <a:xfrm>
            <a:off x="777875" y="5060950"/>
            <a:ext cx="7208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The dependent clause needs the rest of the sentence for support.</a:t>
            </a:r>
          </a:p>
        </p:txBody>
      </p:sp>
      <p:sp>
        <p:nvSpPr>
          <p:cNvPr id="12291" name="Text Box 26"/>
          <p:cNvSpPr txBox="1">
            <a:spLocks noChangeArrowheads="1"/>
          </p:cNvSpPr>
          <p:nvPr/>
        </p:nvSpPr>
        <p:spPr bwMode="auto">
          <a:xfrm>
            <a:off x="1144588" y="3132138"/>
            <a:ext cx="647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Because you love me, I love you.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409700" y="2057400"/>
            <a:ext cx="3433763" cy="1066800"/>
            <a:chOff x="1776" y="1344"/>
            <a:chExt cx="1872" cy="672"/>
          </a:xfrm>
        </p:grpSpPr>
        <p:sp>
          <p:nvSpPr>
            <p:cNvPr id="23561" name="AutoShape 27"/>
            <p:cNvSpPr>
              <a:spLocks/>
            </p:cNvSpPr>
            <p:nvPr/>
          </p:nvSpPr>
          <p:spPr bwMode="auto">
            <a:xfrm rot="-5380880">
              <a:off x="2544" y="912"/>
              <a:ext cx="336" cy="1872"/>
            </a:xfrm>
            <a:prstGeom prst="rightBrace">
              <a:avLst>
                <a:gd name="adj1" fmla="val 46429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2" name="Text Box 28"/>
            <p:cNvSpPr txBox="1">
              <a:spLocks noChangeArrowheads="1"/>
            </p:cNvSpPr>
            <p:nvPr/>
          </p:nvSpPr>
          <p:spPr bwMode="auto">
            <a:xfrm>
              <a:off x="1824" y="1344"/>
              <a:ext cx="1632" cy="28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 dirty="0"/>
                <a:t>Dependent clause</a:t>
              </a: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497388" y="3586163"/>
            <a:ext cx="3124200" cy="914400"/>
            <a:chOff x="3744" y="2304"/>
            <a:chExt cx="1824" cy="576"/>
          </a:xfrm>
        </p:grpSpPr>
        <p:sp>
          <p:nvSpPr>
            <p:cNvPr id="23559" name="AutoShape 29"/>
            <p:cNvSpPr>
              <a:spLocks/>
            </p:cNvSpPr>
            <p:nvPr/>
          </p:nvSpPr>
          <p:spPr bwMode="auto">
            <a:xfrm rot="5380880" flipV="1">
              <a:off x="4536" y="1944"/>
              <a:ext cx="240" cy="960"/>
            </a:xfrm>
            <a:prstGeom prst="rightBrace">
              <a:avLst>
                <a:gd name="adj1" fmla="val 33333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0" name="Text Box 30"/>
            <p:cNvSpPr txBox="1">
              <a:spLocks noChangeArrowheads="1"/>
            </p:cNvSpPr>
            <p:nvPr/>
          </p:nvSpPr>
          <p:spPr bwMode="auto">
            <a:xfrm>
              <a:off x="3744" y="2592"/>
              <a:ext cx="1824" cy="2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Independent clause</a:t>
              </a:r>
            </a:p>
          </p:txBody>
        </p:sp>
      </p:grpSp>
      <p:sp>
        <p:nvSpPr>
          <p:cNvPr id="2355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9"/>
          <p:cNvSpPr txBox="1">
            <a:spLocks noChangeArrowheads="1"/>
          </p:cNvSpPr>
          <p:nvPr/>
        </p:nvSpPr>
        <p:spPr bwMode="auto">
          <a:xfrm>
            <a:off x="1179513" y="3743325"/>
            <a:ext cx="72421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sz="2000" dirty="0">
                <a:latin typeface="Verdana" charset="0"/>
              </a:rPr>
              <a:t>A </a:t>
            </a:r>
            <a:r>
              <a:rPr lang="en-US" sz="2000" b="1" i="1" dirty="0">
                <a:solidFill>
                  <a:schemeClr val="accent2"/>
                </a:solidFill>
                <a:latin typeface="Verdana" charset="0"/>
              </a:rPr>
              <a:t>dependent clause </a:t>
            </a:r>
            <a:r>
              <a:rPr lang="en-US" sz="2000" dirty="0">
                <a:latin typeface="Verdana" charset="0"/>
              </a:rPr>
              <a:t>contains a subject and verb.</a:t>
            </a:r>
            <a:r>
              <a:rPr lang="en-US" sz="2000" dirty="0" smtClean="0">
                <a:latin typeface="Verdana" charset="0"/>
              </a:rPr>
              <a:t> 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dirty="0">
                <a:latin typeface="Verdana" charset="0"/>
              </a:rPr>
              <a:t>*</a:t>
            </a:r>
            <a:r>
              <a:rPr lang="en-US" sz="2000" dirty="0" smtClean="0">
                <a:latin typeface="Verdana" charset="0"/>
              </a:rPr>
              <a:t>It </a:t>
            </a:r>
            <a:r>
              <a:rPr lang="en-US" sz="2000" dirty="0">
                <a:latin typeface="Verdana" charset="0"/>
              </a:rPr>
              <a:t>does not express a complete thought because it begins with a subordinating conjunction</a:t>
            </a:r>
            <a:r>
              <a:rPr lang="en-US" sz="2000" dirty="0" smtClean="0">
                <a:latin typeface="Verdana" charset="0"/>
              </a:rPr>
              <a:t>.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dirty="0" smtClean="0">
                <a:latin typeface="Verdana" charset="0"/>
              </a:rPr>
              <a:t>A </a:t>
            </a:r>
            <a:r>
              <a:rPr lang="en-US" sz="2000" b="1" i="1" dirty="0">
                <a:solidFill>
                  <a:schemeClr val="accent2"/>
                </a:solidFill>
                <a:latin typeface="Verdana" charset="0"/>
              </a:rPr>
              <a:t>dependent clause </a:t>
            </a:r>
            <a:r>
              <a:rPr lang="en-US" sz="2000" dirty="0">
                <a:latin typeface="Verdana" charset="0"/>
              </a:rPr>
              <a:t>is also called a </a:t>
            </a:r>
            <a:r>
              <a:rPr lang="en-US" sz="2000" i="1" dirty="0">
                <a:latin typeface="Verdana" charset="0"/>
              </a:rPr>
              <a:t>subordinate</a:t>
            </a:r>
            <a:r>
              <a:rPr lang="en-US" sz="2000" dirty="0">
                <a:latin typeface="Verdana" charset="0"/>
              </a:rPr>
              <a:t> clause.</a:t>
            </a:r>
            <a:endParaRPr lang="en-US" sz="2000" dirty="0" smtClean="0">
              <a:latin typeface="Verdana" charset="0"/>
            </a:endParaRPr>
          </a:p>
          <a:p>
            <a:pPr eaLnBrk="1" hangingPunct="1">
              <a:spcAft>
                <a:spcPts val="1200"/>
              </a:spcAft>
            </a:pPr>
            <a:r>
              <a:rPr lang="en-US" sz="2000" dirty="0">
                <a:latin typeface="Verdana" charset="0"/>
              </a:rPr>
              <a:t>*</a:t>
            </a:r>
            <a:r>
              <a:rPr lang="en-US" sz="2000" i="1" dirty="0" smtClean="0">
                <a:latin typeface="Verdana" charset="0"/>
              </a:rPr>
              <a:t>Dependent</a:t>
            </a:r>
            <a:r>
              <a:rPr lang="en-US" sz="2000" dirty="0" smtClean="0">
                <a:latin typeface="Verdana" charset="0"/>
              </a:rPr>
              <a:t> </a:t>
            </a:r>
            <a:r>
              <a:rPr lang="en-US" sz="2000" i="1" dirty="0">
                <a:latin typeface="Verdana" charset="0"/>
              </a:rPr>
              <a:t>clauses</a:t>
            </a:r>
            <a:r>
              <a:rPr lang="en-US" sz="2000" dirty="0">
                <a:latin typeface="Verdana" charset="0"/>
              </a:rPr>
              <a:t>, like babies, </a:t>
            </a:r>
            <a:r>
              <a:rPr lang="en-US" sz="2000" u="sng" dirty="0">
                <a:latin typeface="Verdana" charset="0"/>
              </a:rPr>
              <a:t>cannot</a:t>
            </a:r>
            <a:r>
              <a:rPr lang="en-US" sz="2000" dirty="0">
                <a:latin typeface="Verdana" charset="0"/>
              </a:rPr>
              <a:t> stand alone</a:t>
            </a:r>
            <a:r>
              <a:rPr lang="en-US" sz="2400" dirty="0">
                <a:latin typeface="Verdana" charset="0"/>
              </a:rPr>
              <a:t>.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209800" y="2789238"/>
            <a:ext cx="4495800" cy="5778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Because you love me.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4800600" y="1774825"/>
            <a:ext cx="2286000" cy="900113"/>
            <a:chOff x="3072" y="1545"/>
            <a:chExt cx="1440" cy="567"/>
          </a:xfrm>
        </p:grpSpPr>
        <p:sp>
          <p:nvSpPr>
            <p:cNvPr id="24582" name="Text Box 11"/>
            <p:cNvSpPr txBox="1">
              <a:spLocks noChangeArrowheads="1"/>
            </p:cNvSpPr>
            <p:nvPr/>
          </p:nvSpPr>
          <p:spPr bwMode="auto">
            <a:xfrm>
              <a:off x="3072" y="1545"/>
              <a:ext cx="1440" cy="36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3200"/>
                <a:t>Fragment!</a:t>
              </a:r>
            </a:p>
          </p:txBody>
        </p:sp>
        <p:sp>
          <p:nvSpPr>
            <p:cNvPr id="24583" name="Line 12"/>
            <p:cNvSpPr>
              <a:spLocks noChangeShapeType="1"/>
            </p:cNvSpPr>
            <p:nvPr/>
          </p:nvSpPr>
          <p:spPr bwMode="auto">
            <a:xfrm flipH="1">
              <a:off x="3312" y="1968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581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Dependent Clause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1741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2338388"/>
            <a:ext cx="7713663" cy="3736975"/>
          </a:xfrm>
        </p:spPr>
        <p:txBody>
          <a:bodyPr/>
          <a:lstStyle/>
          <a:p>
            <a:pPr marL="0"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Commas are used to join a dependent clause </a:t>
            </a:r>
            <a:r>
              <a:rPr lang="en-US" sz="2400" dirty="0" smtClean="0"/>
              <a:t>to an </a:t>
            </a:r>
            <a:r>
              <a:rPr lang="en-US" sz="2400" dirty="0"/>
              <a:t>independent clause </a:t>
            </a:r>
            <a:r>
              <a:rPr lang="en-US" sz="2400" i="1" dirty="0"/>
              <a:t>if</a:t>
            </a:r>
            <a:r>
              <a:rPr lang="en-US" sz="2400" dirty="0"/>
              <a:t> the dependent </a:t>
            </a:r>
            <a:r>
              <a:rPr lang="en-US" sz="2400" dirty="0" smtClean="0"/>
              <a:t>clause comes </a:t>
            </a:r>
            <a:r>
              <a:rPr lang="en-US" sz="2400" i="1" dirty="0"/>
              <a:t>first</a:t>
            </a:r>
            <a:r>
              <a:rPr lang="en-US" sz="2400" dirty="0"/>
              <a:t> in the sentence. The comma must</a:t>
            </a:r>
            <a:r>
              <a:rPr lang="en-US" sz="2400" dirty="0" smtClean="0"/>
              <a:t> follow </a:t>
            </a:r>
            <a:r>
              <a:rPr lang="en-US" sz="2400" dirty="0"/>
              <a:t>the dependent clause</a:t>
            </a:r>
            <a:r>
              <a:rPr lang="en-US" sz="2400" dirty="0" smtClean="0"/>
              <a:t>.</a:t>
            </a:r>
            <a:endParaRPr lang="en-US" sz="2800" dirty="0" smtClean="0"/>
          </a:p>
          <a:p>
            <a:pPr lvl="1" eaLnBrk="1" hangingPunct="1">
              <a:lnSpc>
                <a:spcPct val="11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As I walked down the </a:t>
            </a:r>
            <a:r>
              <a:rPr lang="en-US" sz="2400" dirty="0" smtClean="0"/>
              <a:t>hallway, </a:t>
            </a:r>
            <a:r>
              <a:rPr lang="en-US" sz="2400" dirty="0"/>
              <a:t>I could hear the echo of my footsteps. </a:t>
            </a:r>
          </a:p>
        </p:txBody>
      </p:sp>
      <p:sp>
        <p:nvSpPr>
          <p:cNvPr id="30724" name="Oval 4"/>
          <p:cNvSpPr>
            <a:spLocks noChangeArrowheads="1"/>
          </p:cNvSpPr>
          <p:nvPr/>
        </p:nvSpPr>
        <p:spPr bwMode="auto">
          <a:xfrm flipH="1">
            <a:off x="4663055" y="3886452"/>
            <a:ext cx="574675" cy="617538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307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338388"/>
            <a:ext cx="8001000" cy="3878262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 i="1" dirty="0"/>
              <a:t>No </a:t>
            </a:r>
            <a:r>
              <a:rPr lang="en-US" sz="2400" dirty="0"/>
              <a:t>comma is used when the dependent clause</a:t>
            </a:r>
            <a:r>
              <a:rPr lang="en-US" sz="2400" dirty="0" smtClean="0"/>
              <a:t> comes </a:t>
            </a:r>
            <a:r>
              <a:rPr lang="en-US" sz="2400" i="1" dirty="0"/>
              <a:t>after</a:t>
            </a:r>
            <a:r>
              <a:rPr lang="en-US" sz="2400" dirty="0"/>
              <a:t> the independent clause. Then, the</a:t>
            </a:r>
            <a:r>
              <a:rPr lang="en-US" sz="2400" dirty="0" smtClean="0"/>
              <a:t> clauses </a:t>
            </a:r>
            <a:r>
              <a:rPr lang="en-US" sz="2400" dirty="0"/>
              <a:t>are joined without any punctuation</a:t>
            </a:r>
            <a:r>
              <a:rPr lang="en-US" sz="2400" dirty="0" smtClean="0"/>
              <a:t>.</a:t>
            </a:r>
          </a:p>
          <a:p>
            <a:pPr marL="342900" lvl="1" indent="-342900">
              <a:spcBef>
                <a:spcPts val="2000"/>
              </a:spcBef>
              <a:buClr>
                <a:schemeClr val="hlink"/>
              </a:buClr>
              <a:buFontTx/>
              <a:buChar char="o"/>
            </a:pPr>
            <a:r>
              <a:rPr lang="en-US" sz="2400" dirty="0" smtClean="0"/>
              <a:t>I could hear the echo of my footsteps as I walked down the hallway. 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212975"/>
            <a:ext cx="8001000" cy="4267200"/>
          </a:xfrm>
        </p:spPr>
        <p:txBody>
          <a:bodyPr/>
          <a:lstStyle/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Since dependent clauses are only part of a sentence, you can never use a semicolon to connect them to another sentence.  Semicolons are only used </a:t>
            </a:r>
            <a:r>
              <a:rPr lang="en-US" sz="2400" u="sng"/>
              <a:t>between</a:t>
            </a:r>
            <a:r>
              <a:rPr lang="en-US" sz="2400"/>
              <a:t> complete sentences.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endParaRPr lang="en-US" sz="2400"/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I have loved you for years ; although I never admitted it.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I have loved you for years although I never admitted it.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4371663" y="3775536"/>
            <a:ext cx="593725" cy="649287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168019" y="4375954"/>
            <a:ext cx="1084262" cy="636588"/>
            <a:chOff x="4386" y="3477"/>
            <a:chExt cx="683" cy="401"/>
          </a:xfrm>
        </p:grpSpPr>
        <p:sp>
          <p:nvSpPr>
            <p:cNvPr id="27657" name="Text Box 7"/>
            <p:cNvSpPr txBox="1">
              <a:spLocks noChangeArrowheads="1"/>
            </p:cNvSpPr>
            <p:nvPr/>
          </p:nvSpPr>
          <p:spPr bwMode="auto">
            <a:xfrm>
              <a:off x="4698" y="3635"/>
              <a:ext cx="371" cy="243"/>
            </a:xfrm>
            <a:prstGeom prst="rect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OK</a:t>
              </a:r>
            </a:p>
          </p:txBody>
        </p:sp>
        <p:sp>
          <p:nvSpPr>
            <p:cNvPr id="27658" name="Line 8"/>
            <p:cNvSpPr>
              <a:spLocks noChangeShapeType="1"/>
            </p:cNvSpPr>
            <p:nvPr/>
          </p:nvSpPr>
          <p:spPr bwMode="auto">
            <a:xfrm flipH="1" flipV="1">
              <a:off x="4386" y="3477"/>
              <a:ext cx="292" cy="1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526819" y="4635903"/>
            <a:ext cx="998537" cy="385763"/>
            <a:chOff x="4687" y="3042"/>
            <a:chExt cx="629" cy="243"/>
          </a:xfrm>
        </p:grpSpPr>
        <p:sp>
          <p:nvSpPr>
            <p:cNvPr id="27655" name="Text Box 6"/>
            <p:cNvSpPr txBox="1">
              <a:spLocks noChangeArrowheads="1"/>
            </p:cNvSpPr>
            <p:nvPr/>
          </p:nvSpPr>
          <p:spPr bwMode="auto">
            <a:xfrm>
              <a:off x="4945" y="3042"/>
              <a:ext cx="371" cy="243"/>
            </a:xfrm>
            <a:prstGeom prst="rect">
              <a:avLst/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No!</a:t>
              </a:r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 flipH="1" flipV="1">
              <a:off x="4687" y="3042"/>
              <a:ext cx="309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508000"/>
            <a:ext cx="8277225" cy="1027113"/>
          </a:xfrm>
        </p:spPr>
        <p:txBody>
          <a:bodyPr/>
          <a:lstStyle/>
          <a:p>
            <a:pPr eaLnBrk="1" hangingPunct="1"/>
            <a:r>
              <a:rPr lang="en-US" sz="2400" dirty="0"/>
              <a:t>Common Subordinating (Dependent) Conjunctions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graphicFrame>
        <p:nvGraphicFramePr>
          <p:cNvPr id="18697" name="Group 265"/>
          <p:cNvGraphicFramePr>
            <a:graphicFrameLocks noGrp="1"/>
          </p:cNvGraphicFramePr>
          <p:nvPr>
            <p:ph type="tbl" idx="1"/>
          </p:nvPr>
        </p:nvGraphicFramePr>
        <p:xfrm>
          <a:off x="381000" y="1981200"/>
          <a:ext cx="8534400" cy="4198940"/>
        </p:xfrm>
        <a:graphic>
          <a:graphicData uri="http://schemas.openxmlformats.org/drawingml/2006/table">
            <a:tbl>
              <a:tblPr/>
              <a:tblGrid>
                <a:gridCol w="1600200"/>
                <a:gridCol w="1812925"/>
                <a:gridCol w="1997075"/>
                <a:gridCol w="1417638"/>
                <a:gridCol w="1706562"/>
              </a:tblGrid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now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although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though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rather 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unless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if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until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because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order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which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before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case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The Compound-Complex Sentence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2593975"/>
            <a:ext cx="7470775" cy="3522663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A compound-complex sentence is the last and most complicated type of sentence.</a:t>
            </a:r>
          </a:p>
          <a:p>
            <a:pPr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  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It contains at least one dependent clause and at least two independent clauses.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2"/>
          <p:cNvSpPr txBox="1">
            <a:spLocks noChangeArrowheads="1"/>
          </p:cNvSpPr>
          <p:nvPr/>
        </p:nvSpPr>
        <p:spPr bwMode="auto">
          <a:xfrm>
            <a:off x="865188" y="5716588"/>
            <a:ext cx="7702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latin typeface="+mn-lt"/>
              </a:rPr>
              <a:t>A dependent clause added to </a:t>
            </a:r>
            <a:r>
              <a:rPr lang="en-US" altLang="en-US" u="sng" dirty="0">
                <a:latin typeface="+mn-lt"/>
              </a:rPr>
              <a:t>two</a:t>
            </a:r>
            <a:r>
              <a:rPr lang="en-US" altLang="en-US" dirty="0">
                <a:latin typeface="+mn-lt"/>
              </a:rPr>
              <a:t> or more independent clauses</a:t>
            </a:r>
            <a:r>
              <a:rPr lang="en-US" altLang="en-US" sz="2400" dirty="0">
                <a:latin typeface="Garamond" pitchFamily="18" charset="0"/>
              </a:rPr>
              <a:t>.</a:t>
            </a:r>
          </a:p>
        </p:txBody>
      </p:sp>
      <p:sp>
        <p:nvSpPr>
          <p:cNvPr id="19459" name="Text Box 23"/>
          <p:cNvSpPr txBox="1">
            <a:spLocks noChangeArrowheads="1"/>
          </p:cNvSpPr>
          <p:nvPr/>
        </p:nvSpPr>
        <p:spPr bwMode="auto">
          <a:xfrm>
            <a:off x="1752600" y="2971800"/>
            <a:ext cx="7086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Because we are a family</a:t>
            </a:r>
            <a:r>
              <a:rPr lang="en-US" altLang="en-US" sz="2800" b="1" dirty="0">
                <a:latin typeface="+mn-lt"/>
              </a:rPr>
              <a:t>,</a:t>
            </a:r>
            <a:r>
              <a:rPr lang="en-US" altLang="en-US" sz="2800" dirty="0">
                <a:latin typeface="+mn-lt"/>
              </a:rPr>
              <a:t>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I love you</a:t>
            </a:r>
            <a:r>
              <a:rPr lang="en-US" altLang="en-US" sz="2800" b="1" dirty="0">
                <a:latin typeface="+mn-lt"/>
              </a:rPr>
              <a:t>, and</a:t>
            </a:r>
            <a:r>
              <a:rPr lang="en-US" altLang="en-US" sz="2800" dirty="0">
                <a:latin typeface="+mn-lt"/>
              </a:rPr>
              <a:t> you love me</a:t>
            </a:r>
            <a:r>
              <a:rPr lang="en-US" altLang="en-US" sz="3200" dirty="0">
                <a:latin typeface="+mn-lt"/>
              </a:rPr>
              <a:t>. 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432175" y="4268788"/>
            <a:ext cx="3810000" cy="1066800"/>
            <a:chOff x="2832" y="2496"/>
            <a:chExt cx="2400" cy="672"/>
          </a:xfrm>
        </p:grpSpPr>
        <p:sp>
          <p:nvSpPr>
            <p:cNvPr id="30729" name="Text Box 27"/>
            <p:cNvSpPr txBox="1">
              <a:spLocks noChangeArrowheads="1"/>
            </p:cNvSpPr>
            <p:nvPr/>
          </p:nvSpPr>
          <p:spPr bwMode="auto">
            <a:xfrm>
              <a:off x="3168" y="2848"/>
              <a:ext cx="2064" cy="291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Independent clauses</a:t>
              </a:r>
            </a:p>
          </p:txBody>
        </p:sp>
        <p:sp>
          <p:nvSpPr>
            <p:cNvPr id="30730" name="Line 28"/>
            <p:cNvSpPr>
              <a:spLocks noChangeShapeType="1"/>
            </p:cNvSpPr>
            <p:nvPr/>
          </p:nvSpPr>
          <p:spPr bwMode="auto">
            <a:xfrm flipH="1" flipV="1">
              <a:off x="2832" y="2496"/>
              <a:ext cx="912" cy="6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1" name="Line 29"/>
            <p:cNvSpPr>
              <a:spLocks noChangeShapeType="1"/>
            </p:cNvSpPr>
            <p:nvPr/>
          </p:nvSpPr>
          <p:spPr bwMode="auto">
            <a:xfrm flipV="1">
              <a:off x="4080" y="2544"/>
              <a:ext cx="816" cy="6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2090738" y="1981200"/>
            <a:ext cx="5580062" cy="990600"/>
            <a:chOff x="2640" y="1248"/>
            <a:chExt cx="1872" cy="672"/>
          </a:xfrm>
        </p:grpSpPr>
        <p:sp>
          <p:nvSpPr>
            <p:cNvPr id="30727" name="Text Box 25"/>
            <p:cNvSpPr txBox="1">
              <a:spLocks noChangeArrowheads="1"/>
            </p:cNvSpPr>
            <p:nvPr/>
          </p:nvSpPr>
          <p:spPr bwMode="auto">
            <a:xfrm>
              <a:off x="2736" y="1248"/>
              <a:ext cx="1632" cy="31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Dependent clause</a:t>
              </a:r>
            </a:p>
          </p:txBody>
        </p:sp>
        <p:sp>
          <p:nvSpPr>
            <p:cNvPr id="30728" name="AutoShape 31"/>
            <p:cNvSpPr>
              <a:spLocks/>
            </p:cNvSpPr>
            <p:nvPr/>
          </p:nvSpPr>
          <p:spPr bwMode="auto">
            <a:xfrm rot="-5380880">
              <a:off x="3408" y="816"/>
              <a:ext cx="336" cy="1872"/>
            </a:xfrm>
            <a:prstGeom prst="rightBrace">
              <a:avLst>
                <a:gd name="adj1" fmla="val 46429"/>
                <a:gd name="adj2" fmla="val 50000"/>
              </a:avLst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726" name="Rectangle 34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7993063" cy="1216025"/>
          </a:xfrm>
        </p:spPr>
        <p:txBody>
          <a:bodyPr/>
          <a:lstStyle/>
          <a:p>
            <a:pPr eaLnBrk="1" hangingPunct="1"/>
            <a:r>
              <a:rPr lang="en-US" sz="3600"/>
              <a:t>Compound-Complex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209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400">
              <a:latin typeface="Tahoma" charset="0"/>
            </a:endParaRPr>
          </a:p>
        </p:txBody>
      </p:sp>
      <p:graphicFrame>
        <p:nvGraphicFramePr>
          <p:cNvPr id="19552" name="Group 96"/>
          <p:cNvGraphicFramePr>
            <a:graphicFrameLocks noGrp="1"/>
          </p:cNvGraphicFramePr>
          <p:nvPr/>
        </p:nvGraphicFramePr>
        <p:xfrm>
          <a:off x="1524000" y="2209800"/>
          <a:ext cx="6248400" cy="3143503"/>
        </p:xfrm>
        <a:graphic>
          <a:graphicData uri="http://schemas.openxmlformats.org/drawingml/2006/table">
            <a:tbl>
              <a:tblPr/>
              <a:tblGrid>
                <a:gridCol w="2830513"/>
                <a:gridCol w="3417887"/>
              </a:tblGrid>
              <a:tr h="132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Simple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Complex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Compound-complex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4" name="Text Box 94"/>
          <p:cNvSpPr txBox="1">
            <a:spLocks noChangeArrowheads="1"/>
          </p:cNvSpPr>
          <p:nvPr/>
        </p:nvSpPr>
        <p:spPr bwMode="auto">
          <a:xfrm>
            <a:off x="623888" y="255588"/>
            <a:ext cx="78676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800" dirty="0">
                <a:latin typeface="+mj-lt"/>
              </a:rPr>
              <a:t>Since every sentence in English fits into one of these four categories,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/>
              <a:t>Independent and Dependent Clauses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idx="1"/>
          </p:nvPr>
        </p:nvSpPr>
        <p:spPr>
          <a:xfrm>
            <a:off x="566738" y="2020888"/>
            <a:ext cx="8001000" cy="3998912"/>
          </a:xfrm>
        </p:spPr>
        <p:txBody>
          <a:bodyPr>
            <a:normAutofit/>
          </a:bodyPr>
          <a:lstStyle/>
          <a:p>
            <a:pPr marL="0" eaLnBrk="1" hangingPunct="1">
              <a:spcBef>
                <a:spcPct val="0"/>
              </a:spcBef>
              <a:buFont typeface="Wingdings" charset="2"/>
              <a:buNone/>
            </a:pPr>
            <a:r>
              <a:rPr lang="en-US" sz="2400" dirty="0"/>
              <a:t>An </a:t>
            </a:r>
            <a:r>
              <a:rPr lang="en-US" sz="2400" i="1" dirty="0"/>
              <a:t>independent clause</a:t>
            </a:r>
            <a:r>
              <a:rPr lang="en-US" sz="2400" dirty="0"/>
              <a:t> contains a subject, verb, and makes sense when it stands by itself.</a:t>
            </a:r>
          </a:p>
          <a:p>
            <a:pPr marL="0" eaLnBrk="1" hangingPunct="1">
              <a:spcBef>
                <a:spcPct val="0"/>
              </a:spcBef>
              <a:buFont typeface="Wingdings" charset="2"/>
              <a:buNone/>
            </a:pPr>
            <a:endParaRPr lang="en-US" sz="2400" dirty="0"/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The child’s endless crying is very disturbing to her parents.</a:t>
            </a:r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Colds, flu, and other respiratory infections happen frequently in the winter and cause absences from work.</a:t>
            </a:r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James got a cup of coffee and turned on his computer.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/>
              <a:t>Independent and Dependent Clauses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2084388"/>
            <a:ext cx="8001000" cy="3935412"/>
          </a:xfrm>
        </p:spPr>
        <p:txBody>
          <a:bodyPr>
            <a:normAutofit/>
          </a:bodyPr>
          <a:lstStyle/>
          <a:p>
            <a:pPr marL="0" eaLnBrk="1" hangingPunct="1">
              <a:lnSpc>
                <a:spcPct val="90000"/>
              </a:lnSpc>
              <a:spcBef>
                <a:spcPct val="0"/>
              </a:spcBef>
              <a:buFont typeface="Wingdings" charset="2"/>
              <a:buNone/>
            </a:pPr>
            <a:r>
              <a:rPr lang="en-US" sz="2400" dirty="0"/>
              <a:t>A </a:t>
            </a:r>
            <a:r>
              <a:rPr lang="en-US" sz="2400" i="1" dirty="0"/>
              <a:t>dependent </a:t>
            </a:r>
            <a:r>
              <a:rPr lang="en-US" sz="2400" dirty="0"/>
              <a:t>clause contains a </a:t>
            </a:r>
            <a:r>
              <a:rPr lang="en-US" sz="2400" dirty="0" err="1"/>
              <a:t>subject(s</a:t>
            </a:r>
            <a:r>
              <a:rPr lang="en-US" sz="2400" dirty="0"/>
              <a:t>) </a:t>
            </a:r>
            <a:r>
              <a:rPr lang="en-US" sz="2400" dirty="0" smtClean="0"/>
              <a:t>and </a:t>
            </a:r>
            <a:r>
              <a:rPr lang="en-US" sz="2400" dirty="0" err="1" smtClean="0"/>
              <a:t>verb</a:t>
            </a:r>
            <a:r>
              <a:rPr lang="en-US" sz="2400" dirty="0" err="1"/>
              <a:t>(s</a:t>
            </a:r>
            <a:r>
              <a:rPr lang="en-US" sz="2400" dirty="0"/>
              <a:t>), but it does not make sense when it</a:t>
            </a:r>
            <a:r>
              <a:rPr lang="en-US" sz="2400" dirty="0" smtClean="0"/>
              <a:t> stands </a:t>
            </a:r>
            <a:r>
              <a:rPr lang="en-US" sz="2400" dirty="0"/>
              <a:t>by itself because it begins with a </a:t>
            </a:r>
            <a:r>
              <a:rPr lang="en-US" sz="2400" i="1" dirty="0"/>
              <a:t>subordinating conjunction</a:t>
            </a:r>
            <a:r>
              <a:rPr lang="en-US" sz="2400" dirty="0"/>
              <a:t> that is supposed </a:t>
            </a:r>
            <a:r>
              <a:rPr lang="en-US" sz="2400" dirty="0" smtClean="0"/>
              <a:t>to join</a:t>
            </a:r>
            <a:r>
              <a:rPr lang="en-US" dirty="0" smtClean="0"/>
              <a:t> </a:t>
            </a:r>
            <a:r>
              <a:rPr lang="en-US" sz="2400" dirty="0" smtClean="0"/>
              <a:t>it </a:t>
            </a:r>
            <a:r>
              <a:rPr lang="en-US" sz="2400" dirty="0"/>
              <a:t>to an independent clause</a:t>
            </a:r>
            <a:r>
              <a:rPr lang="en-US" sz="2400" dirty="0" smtClean="0"/>
              <a:t>.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 dirty="0"/>
              <a:t>Because she has had a terrible cold all week 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 dirty="0"/>
              <a:t>When I got to the office and checked my email </a:t>
            </a:r>
            <a:r>
              <a:rPr lang="en-US" sz="2400" dirty="0" smtClean="0"/>
              <a:t>this morning</a:t>
            </a:r>
            <a:endParaRPr lang="en-US" sz="2400" dirty="0"/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 dirty="0"/>
              <a:t>After Maria and Hector waited for an hour in the doctor’s office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Simple Sentence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296988" y="2403475"/>
            <a:ext cx="6210300" cy="29972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800" dirty="0"/>
              <a:t>A simple sentence is one </a:t>
            </a:r>
            <a:r>
              <a:rPr lang="en-US" sz="2800" b="1" i="1" dirty="0">
                <a:solidFill>
                  <a:schemeClr val="accent2"/>
                </a:solidFill>
              </a:rPr>
              <a:t>independent clause</a:t>
            </a:r>
            <a:r>
              <a:rPr lang="en-US" sz="2800" b="1" i="1" dirty="0" smtClean="0">
                <a:solidFill>
                  <a:schemeClr val="accent2"/>
                </a:solidFill>
              </a:rPr>
              <a:t>.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800" dirty="0"/>
              <a:t>An </a:t>
            </a:r>
            <a:r>
              <a:rPr lang="en-US" sz="2800" b="1" i="1" dirty="0">
                <a:solidFill>
                  <a:schemeClr val="accent2"/>
                </a:solidFill>
              </a:rPr>
              <a:t>independent clause </a:t>
            </a:r>
            <a:r>
              <a:rPr lang="en-US" sz="2800" dirty="0"/>
              <a:t>ends with a period or semicolon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Compound Sentence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63613" y="2084388"/>
            <a:ext cx="7612062" cy="3794125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A </a:t>
            </a:r>
            <a:r>
              <a:rPr lang="en-US" sz="2400" i="1" dirty="0">
                <a:solidFill>
                  <a:schemeClr val="accent2"/>
                </a:solidFill>
              </a:rPr>
              <a:t>compound sentence </a:t>
            </a:r>
            <a:r>
              <a:rPr lang="en-US" sz="2400" dirty="0"/>
              <a:t>is made up of two </a:t>
            </a:r>
            <a:r>
              <a:rPr lang="en-US" sz="2400" dirty="0" smtClean="0"/>
              <a:t>or more simple sentences </a:t>
            </a:r>
            <a:r>
              <a:rPr lang="en-US" sz="2400" dirty="0"/>
              <a:t>joined by one of the</a:t>
            </a:r>
            <a:r>
              <a:rPr lang="en-US" sz="2400" dirty="0" smtClean="0"/>
              <a:t> following: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A comma and a coordinating conjunction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 smtClean="0"/>
              <a:t>A </a:t>
            </a:r>
            <a:r>
              <a:rPr lang="en-US" sz="2400" dirty="0"/>
              <a:t>semicolon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A semicolon and a conjunctive adverb or transitional expression</a:t>
            </a:r>
          </a:p>
          <a:p>
            <a:pPr lvl="1" eaLnBrk="1" hangingPunct="1">
              <a:buClr>
                <a:schemeClr val="hlink"/>
              </a:buClr>
            </a:pPr>
            <a:endParaRPr lang="en-US" dirty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Coordinating Conjunctions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127250"/>
            <a:ext cx="8301037" cy="38925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Remember the coordinating conjunctions by the</a:t>
            </a:r>
            <a:r>
              <a:rPr lang="en-US" sz="2400" dirty="0" smtClean="0"/>
              <a:t> acronym</a:t>
            </a:r>
            <a:r>
              <a:rPr lang="en-US" sz="2400" dirty="0"/>
              <a:t>: 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800" b="1" dirty="0"/>
              <a:t>			       </a:t>
            </a:r>
            <a:r>
              <a:rPr lang="en-US" sz="2000" b="1" dirty="0"/>
              <a:t>FANBOYS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F</a:t>
            </a:r>
            <a:r>
              <a:rPr lang="en-US" sz="2000" dirty="0"/>
              <a:t>    	for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A</a:t>
            </a:r>
            <a:r>
              <a:rPr lang="en-US" sz="2000" dirty="0"/>
              <a:t>   	and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N</a:t>
            </a:r>
            <a:r>
              <a:rPr lang="en-US" sz="2000" dirty="0"/>
              <a:t>   	nor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B</a:t>
            </a:r>
            <a:r>
              <a:rPr lang="en-US" sz="2000" dirty="0"/>
              <a:t>    	but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O</a:t>
            </a:r>
            <a:r>
              <a:rPr lang="en-US" sz="2000" dirty="0"/>
              <a:t>   	or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Y</a:t>
            </a:r>
            <a:r>
              <a:rPr lang="en-US" sz="2000" dirty="0"/>
              <a:t>    	yet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 dirty="0"/>
              <a:t>				</a:t>
            </a:r>
            <a:r>
              <a:rPr lang="en-US" sz="2000" b="1" dirty="0"/>
              <a:t>S</a:t>
            </a:r>
            <a:r>
              <a:rPr lang="en-US" sz="2000" dirty="0"/>
              <a:t>     	so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endParaRPr lang="en-US" sz="2000" dirty="0">
              <a:latin typeface="Garamond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endParaRPr lang="en-US" dirty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Conjunctive Adverbs </a:t>
            </a:r>
            <a:br>
              <a:rPr lang="en-US" sz="3200"/>
            </a:br>
            <a:r>
              <a:rPr lang="en-US" sz="3200"/>
              <a:t>          and Transitional Expressions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062163"/>
            <a:ext cx="8001000" cy="39576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None/>
            </a:pPr>
            <a:r>
              <a:rPr lang="en-US" sz="2400" dirty="0"/>
              <a:t>A </a:t>
            </a:r>
            <a:r>
              <a:rPr lang="en-US" sz="2400" i="1" dirty="0">
                <a:solidFill>
                  <a:schemeClr val="accent2"/>
                </a:solidFill>
              </a:rPr>
              <a:t>conjunctive adverb </a:t>
            </a:r>
            <a:r>
              <a:rPr lang="en-US" sz="2400" dirty="0"/>
              <a:t>is a word that connects </a:t>
            </a:r>
            <a:r>
              <a:rPr lang="en-US" sz="2400" dirty="0" smtClean="0"/>
              <a:t>two independent </a:t>
            </a:r>
            <a:r>
              <a:rPr lang="en-US" sz="2400" dirty="0"/>
              <a:t>clauses and shows the relationship between the ideas.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 dirty="0"/>
              <a:t>I wanted to cash my check; </a:t>
            </a:r>
            <a:r>
              <a:rPr lang="en-US" sz="2400" u="sng" dirty="0"/>
              <a:t>unfortunately</a:t>
            </a:r>
            <a:r>
              <a:rPr lang="en-US" sz="2400" dirty="0"/>
              <a:t>, the bank was closed</a:t>
            </a:r>
            <a:r>
              <a:rPr lang="en-US" sz="2400" dirty="0" smtClean="0"/>
              <a:t>.</a:t>
            </a:r>
          </a:p>
          <a:p>
            <a:pPr eaLnBrk="1" hangingPunct="1">
              <a:buClr>
                <a:schemeClr val="hlink"/>
              </a:buClr>
              <a:buNone/>
            </a:pPr>
            <a:r>
              <a:rPr lang="en-US" sz="2400" dirty="0"/>
              <a:t>A </a:t>
            </a:r>
            <a:r>
              <a:rPr lang="en-US" sz="2400" i="1" dirty="0">
                <a:solidFill>
                  <a:schemeClr val="accent2"/>
                </a:solidFill>
              </a:rPr>
              <a:t>transitional expression </a:t>
            </a:r>
            <a:r>
              <a:rPr lang="en-US" sz="2400" dirty="0"/>
              <a:t>is a phrase that shows that relationship.</a:t>
            </a:r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I could use a job; </a:t>
            </a:r>
            <a:r>
              <a:rPr lang="en-US" sz="2400" u="sng" dirty="0"/>
              <a:t>on the other hand</a:t>
            </a:r>
            <a:r>
              <a:rPr lang="en-US" sz="2400" dirty="0"/>
              <a:t>, I like having free time.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endParaRPr lang="en-US" sz="3200" dirty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Examples of Compound Sentences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63613" y="2168525"/>
            <a:ext cx="7612062" cy="3986213"/>
          </a:xfrm>
          <a:noFill/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 dirty="0"/>
              <a:t>A comma and a coordinating conjunction</a:t>
            </a:r>
            <a:r>
              <a:rPr lang="en-US" sz="2400" dirty="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I like to study grammar</a:t>
            </a:r>
            <a:r>
              <a:rPr lang="en-US" sz="2400" b="1" dirty="0"/>
              <a:t>, and </a:t>
            </a:r>
            <a:r>
              <a:rPr lang="en-US" sz="2400" dirty="0"/>
              <a:t>I love this class.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 dirty="0"/>
              <a:t>A semicolon</a:t>
            </a:r>
            <a:r>
              <a:rPr lang="en-US" sz="2400" dirty="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I like to study grammar</a:t>
            </a:r>
            <a:r>
              <a:rPr lang="en-US" sz="2400" b="1" dirty="0"/>
              <a:t>;</a:t>
            </a:r>
            <a:r>
              <a:rPr lang="en-US" sz="2400" dirty="0"/>
              <a:t> I love this class.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 dirty="0"/>
              <a:t>A semicolon and a conjunctive adverb or transitional expression</a:t>
            </a:r>
            <a:r>
              <a:rPr lang="en-US" sz="2400" dirty="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 dirty="0"/>
              <a:t>I like to study grammar</a:t>
            </a:r>
            <a:r>
              <a:rPr lang="en-US" sz="2400" b="1" dirty="0"/>
              <a:t>; therefore</a:t>
            </a:r>
            <a:r>
              <a:rPr lang="en-US" sz="2400" dirty="0"/>
              <a:t>, I love this class.</a:t>
            </a:r>
          </a:p>
          <a:p>
            <a:pPr lvl="1" eaLnBrk="1" hangingPunct="1">
              <a:buClr>
                <a:schemeClr val="hlink"/>
              </a:buClr>
            </a:pPr>
            <a:endParaRPr lang="en-US" dirty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Complex Sentence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041525"/>
            <a:ext cx="8001000" cy="3978275"/>
          </a:xfrm>
          <a:ln w="12700">
            <a:solidFill>
              <a:schemeClr val="folHlink"/>
            </a:solidFill>
          </a:ln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A complex sentence is a </a:t>
            </a:r>
            <a:r>
              <a:rPr lang="en-US" sz="2400" u="sng" dirty="0"/>
              <a:t>complete</a:t>
            </a:r>
            <a:r>
              <a:rPr lang="en-US" sz="2400" dirty="0"/>
              <a:t> thought (</a:t>
            </a:r>
            <a:r>
              <a:rPr lang="en-US" sz="2400" i="1" dirty="0"/>
              <a:t>independent</a:t>
            </a:r>
            <a:r>
              <a:rPr lang="en-US" sz="2400" dirty="0"/>
              <a:t> </a:t>
            </a:r>
            <a:r>
              <a:rPr lang="en-US" sz="2400" i="1" dirty="0"/>
              <a:t>clause</a:t>
            </a:r>
            <a:r>
              <a:rPr lang="en-US" sz="2400" dirty="0"/>
              <a:t>) to which an </a:t>
            </a:r>
            <a:r>
              <a:rPr lang="en-US" sz="2400" u="sng" dirty="0"/>
              <a:t>incomplete</a:t>
            </a:r>
            <a:r>
              <a:rPr lang="en-US" sz="2400" dirty="0"/>
              <a:t> thought (</a:t>
            </a:r>
            <a:r>
              <a:rPr lang="en-US" sz="2400" i="1" dirty="0"/>
              <a:t>dependent</a:t>
            </a:r>
            <a:r>
              <a:rPr lang="en-US" sz="2400" dirty="0"/>
              <a:t> </a:t>
            </a:r>
            <a:r>
              <a:rPr lang="en-US" sz="2400" i="1" dirty="0"/>
              <a:t>clause</a:t>
            </a:r>
            <a:r>
              <a:rPr lang="en-US" sz="2400" dirty="0"/>
              <a:t>) has been added.</a:t>
            </a:r>
          </a:p>
          <a:p>
            <a:pPr eaLnBrk="1" hangingPunct="1">
              <a:buClr>
                <a:schemeClr val="hlink"/>
              </a:buClr>
              <a:buFont typeface="Courier New" charset="0"/>
              <a:buChar char="o"/>
            </a:pPr>
            <a:r>
              <a:rPr lang="en-US" sz="2400" dirty="0"/>
              <a:t>A coordinating conjunction joins the </a:t>
            </a:r>
            <a:r>
              <a:rPr lang="en-US" sz="2400" i="1" dirty="0"/>
              <a:t>dependent claus</a:t>
            </a:r>
            <a:r>
              <a:rPr lang="en-US" sz="2400" dirty="0"/>
              <a:t>e to the </a:t>
            </a:r>
            <a:r>
              <a:rPr lang="en-US" sz="2400" i="1" dirty="0"/>
              <a:t>independent clause</a:t>
            </a:r>
            <a:r>
              <a:rPr lang="en-US" sz="2400" dirty="0"/>
              <a:t>.</a:t>
            </a:r>
          </a:p>
          <a:p>
            <a:pPr eaLnBrk="1" hangingPunct="1">
              <a:buClr>
                <a:schemeClr val="hlink"/>
              </a:buClr>
              <a:buFont typeface="Courier New" charset="0"/>
              <a:buChar char="o"/>
            </a:pPr>
            <a:endParaRPr lang="en-US" sz="1200" dirty="0"/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Because I like to study grammar, I love this class.</a:t>
            </a:r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 dirty="0"/>
              <a:t>I love this class because I like to study grammar</a:t>
            </a:r>
            <a:r>
              <a:rPr lang="en-US" sz="2400" b="1" dirty="0"/>
              <a:t>.</a:t>
            </a:r>
          </a:p>
          <a:p>
            <a:pPr eaLnBrk="1" hangingPunct="1">
              <a:buClr>
                <a:schemeClr val="hlink"/>
              </a:buClr>
            </a:pPr>
            <a:endParaRPr lang="en-US" sz="2800" dirty="0">
              <a:solidFill>
                <a:schemeClr val="tx2"/>
              </a:solidFill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11</TotalTime>
  <Words>833</Words>
  <Application>Microsoft Macintosh PowerPoint</Application>
  <PresentationFormat>On-screen Show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Capital</vt:lpstr>
      <vt:lpstr>Writing Complex Sentences</vt:lpstr>
      <vt:lpstr>Independent and Dependent Clauses</vt:lpstr>
      <vt:lpstr>Independent and Dependent Clauses</vt:lpstr>
      <vt:lpstr>The Simple Sentence</vt:lpstr>
      <vt:lpstr>The Compound Sentence</vt:lpstr>
      <vt:lpstr>Coordinating Conjunctions</vt:lpstr>
      <vt:lpstr>Conjunctive Adverbs            and Transitional Expressions</vt:lpstr>
      <vt:lpstr>Examples of Compound Sentences</vt:lpstr>
      <vt:lpstr>The Complex Sentence</vt:lpstr>
      <vt:lpstr>Complex Sentence</vt:lpstr>
      <vt:lpstr>Dependent Clause</vt:lpstr>
      <vt:lpstr>Punctuation for Complex Sentences</vt:lpstr>
      <vt:lpstr>Punctuation for Complex Sentences</vt:lpstr>
      <vt:lpstr>Punctuation for Complex Sentences</vt:lpstr>
      <vt:lpstr>Common Subordinating (Dependent) Conjunctions </vt:lpstr>
      <vt:lpstr>The Compound-Complex Sentence</vt:lpstr>
      <vt:lpstr>Compound-Complex Sentence</vt:lpstr>
      <vt:lpstr>Slide 18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Complex Sentences</dc:title>
  <dc:creator>KISD</dc:creator>
  <cp:lastModifiedBy>KISD</cp:lastModifiedBy>
  <cp:revision>1</cp:revision>
  <dcterms:created xsi:type="dcterms:W3CDTF">2011-03-29T16:13:48Z</dcterms:created>
  <dcterms:modified xsi:type="dcterms:W3CDTF">2011-03-29T16:25:13Z</dcterms:modified>
</cp:coreProperties>
</file>